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501" r:id="rId2"/>
    <p:sldId id="500" r:id="rId3"/>
    <p:sldId id="499" r:id="rId4"/>
    <p:sldId id="502" r:id="rId5"/>
    <p:sldId id="503" r:id="rId6"/>
    <p:sldId id="506" r:id="rId7"/>
    <p:sldId id="491" r:id="rId8"/>
    <p:sldId id="497" r:id="rId9"/>
    <p:sldId id="504" r:id="rId10"/>
    <p:sldId id="505" r:id="rId11"/>
  </p:sldIdLst>
  <p:sldSz cx="9144000" cy="5143500" type="screen16x9"/>
  <p:notesSz cx="6797675" cy="99822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7C80"/>
    <a:srgbClr val="CCFF66"/>
    <a:srgbClr val="868686"/>
    <a:srgbClr val="606060"/>
    <a:srgbClr val="F0F0F0"/>
    <a:srgbClr val="DDDDDD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82" autoAdjust="0"/>
    <p:restoredTop sz="94673" autoAdjust="0"/>
  </p:normalViewPr>
  <p:slideViewPr>
    <p:cSldViewPr snapToGrid="0">
      <p:cViewPr varScale="1">
        <p:scale>
          <a:sx n="148" d="100"/>
          <a:sy n="148" d="100"/>
        </p:scale>
        <p:origin x="-85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notesViewPr>
    <p:cSldViewPr snapToGrid="0">
      <p:cViewPr varScale="1">
        <p:scale>
          <a:sx n="84" d="100"/>
          <a:sy n="84" d="100"/>
        </p:scale>
        <p:origin x="-2016" y="-84"/>
      </p:cViewPr>
      <p:guideLst>
        <p:guide orient="horz" pos="314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2B39-CF83-4567-9AE4-99C8E146A494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sl-SI"/>
        </a:p>
      </dgm:t>
    </dgm:pt>
    <dgm:pt modelId="{AB0F7BC6-4E57-4E96-B3BF-3F3E6DE52EED}">
      <dgm:prSet/>
      <dgm:spPr/>
      <dgm:t>
        <a:bodyPr/>
        <a:lstStyle/>
        <a:p>
          <a:pPr rtl="0"/>
          <a:r>
            <a:rPr lang="sl-SI" smtClean="0"/>
            <a:t>Izdelovalne tehnologije </a:t>
          </a:r>
          <a:r>
            <a:rPr lang="sl-SI" b="1" smtClean="0"/>
            <a:t>SO</a:t>
          </a:r>
          <a:r>
            <a:rPr lang="sl-SI" smtClean="0"/>
            <a:t> ključnega pomena za razvoj celotne družbe</a:t>
          </a:r>
          <a:endParaRPr lang="sl-SI"/>
        </a:p>
      </dgm:t>
    </dgm:pt>
    <dgm:pt modelId="{AD27C68A-03B8-4210-A31F-4CE18460B575}" type="parTrans" cxnId="{719331AE-A148-4155-995F-788FDAC00051}">
      <dgm:prSet/>
      <dgm:spPr/>
      <dgm:t>
        <a:bodyPr/>
        <a:lstStyle/>
        <a:p>
          <a:endParaRPr lang="sl-SI"/>
        </a:p>
      </dgm:t>
    </dgm:pt>
    <dgm:pt modelId="{64FD7A5D-4A59-4440-B599-C83D464EE76D}" type="sibTrans" cxnId="{719331AE-A148-4155-995F-788FDAC00051}">
      <dgm:prSet/>
      <dgm:spPr/>
      <dgm:t>
        <a:bodyPr/>
        <a:lstStyle/>
        <a:p>
          <a:endParaRPr lang="sl-SI"/>
        </a:p>
      </dgm:t>
    </dgm:pt>
    <dgm:pt modelId="{093F300E-8072-4268-9C0F-161610328768}">
      <dgm:prSet/>
      <dgm:spPr/>
      <dgm:t>
        <a:bodyPr/>
        <a:lstStyle/>
        <a:p>
          <a:pPr rtl="0"/>
          <a:r>
            <a:rPr lang="sl-SI" smtClean="0"/>
            <a:t>Potrebna je neodvisna tehnološka agencija, ki bo podprla potrebe industrije po razvoju tehnologij in bo imela prioritete usklajene z EU</a:t>
          </a:r>
          <a:endParaRPr lang="sl-SI"/>
        </a:p>
      </dgm:t>
    </dgm:pt>
    <dgm:pt modelId="{8A82975B-FD19-446B-8B4D-9A649DBCB04F}" type="parTrans" cxnId="{B5EE3A6D-2CCD-475F-9C13-A81D9FC46502}">
      <dgm:prSet/>
      <dgm:spPr/>
      <dgm:t>
        <a:bodyPr/>
        <a:lstStyle/>
        <a:p>
          <a:endParaRPr lang="sl-SI"/>
        </a:p>
      </dgm:t>
    </dgm:pt>
    <dgm:pt modelId="{D9456979-B0FD-4D74-852A-4D000712C51E}" type="sibTrans" cxnId="{B5EE3A6D-2CCD-475F-9C13-A81D9FC46502}">
      <dgm:prSet/>
      <dgm:spPr/>
      <dgm:t>
        <a:bodyPr/>
        <a:lstStyle/>
        <a:p>
          <a:endParaRPr lang="sl-SI"/>
        </a:p>
      </dgm:t>
    </dgm:pt>
    <dgm:pt modelId="{CE04FE63-4866-48EB-9EEB-6B868139DCF4}">
      <dgm:prSet/>
      <dgm:spPr/>
      <dgm:t>
        <a:bodyPr/>
        <a:lstStyle/>
        <a:p>
          <a:pPr rtl="0"/>
          <a:r>
            <a:rPr lang="sl-SI" smtClean="0"/>
            <a:t>Podpora države v višja in učinkovitejša vlaganja v razvoj industrije</a:t>
          </a:r>
          <a:endParaRPr lang="sl-SI"/>
        </a:p>
      </dgm:t>
    </dgm:pt>
    <dgm:pt modelId="{B5986E9D-4345-4F26-8E5D-ECCD89F3A30F}" type="parTrans" cxnId="{1760B88D-9D18-4431-A8E4-906DE008C00E}">
      <dgm:prSet/>
      <dgm:spPr/>
      <dgm:t>
        <a:bodyPr/>
        <a:lstStyle/>
        <a:p>
          <a:endParaRPr lang="sl-SI"/>
        </a:p>
      </dgm:t>
    </dgm:pt>
    <dgm:pt modelId="{43E19B74-5D46-4C48-805E-A28733F93429}" type="sibTrans" cxnId="{1760B88D-9D18-4431-A8E4-906DE008C00E}">
      <dgm:prSet/>
      <dgm:spPr/>
      <dgm:t>
        <a:bodyPr/>
        <a:lstStyle/>
        <a:p>
          <a:endParaRPr lang="sl-SI"/>
        </a:p>
      </dgm:t>
    </dgm:pt>
    <dgm:pt modelId="{16836ADA-7931-4D04-8204-CC6C119A11D2}">
      <dgm:prSet/>
      <dgm:spPr/>
      <dgm:t>
        <a:bodyPr/>
        <a:lstStyle/>
        <a:p>
          <a:pPr rtl="0"/>
          <a:r>
            <a:rPr lang="sl-SI" smtClean="0"/>
            <a:t>Uvedba dodatnih davčnih olajšav</a:t>
          </a:r>
          <a:endParaRPr lang="sl-SI"/>
        </a:p>
      </dgm:t>
    </dgm:pt>
    <dgm:pt modelId="{0E97B6DA-2F32-466D-AB18-25AC96B20562}" type="parTrans" cxnId="{70AB4B9C-4B74-4309-865F-4C71D09BEA9E}">
      <dgm:prSet/>
      <dgm:spPr/>
      <dgm:t>
        <a:bodyPr/>
        <a:lstStyle/>
        <a:p>
          <a:endParaRPr lang="sl-SI"/>
        </a:p>
      </dgm:t>
    </dgm:pt>
    <dgm:pt modelId="{B09AA962-91CD-4E9A-9811-C169D100D0F5}" type="sibTrans" cxnId="{70AB4B9C-4B74-4309-865F-4C71D09BEA9E}">
      <dgm:prSet/>
      <dgm:spPr/>
      <dgm:t>
        <a:bodyPr/>
        <a:lstStyle/>
        <a:p>
          <a:endParaRPr lang="sl-SI"/>
        </a:p>
      </dgm:t>
    </dgm:pt>
    <dgm:pt modelId="{17D5E29C-351F-47D8-98B3-DB1967C9FAC1}" type="pres">
      <dgm:prSet presAssocID="{1EC22B39-CF83-4567-9AE4-99C8E146A4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2C8218B-4CC8-4A0C-9FA6-63B03EF3AC75}" type="pres">
      <dgm:prSet presAssocID="{AB0F7BC6-4E57-4E96-B3BF-3F3E6DE52E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5F3F30-AB68-4F45-814D-2B34177C22B7}" type="pres">
      <dgm:prSet presAssocID="{64FD7A5D-4A59-4440-B599-C83D464EE76D}" presName="spacer" presStyleCnt="0"/>
      <dgm:spPr/>
    </dgm:pt>
    <dgm:pt modelId="{90DCD9F9-F668-440B-8C7B-3B4D73E155A2}" type="pres">
      <dgm:prSet presAssocID="{093F300E-8072-4268-9C0F-1616103287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9789A3D-7FD7-46EA-A126-2C6ABE95BE1B}" type="pres">
      <dgm:prSet presAssocID="{D9456979-B0FD-4D74-852A-4D000712C51E}" presName="spacer" presStyleCnt="0"/>
      <dgm:spPr/>
    </dgm:pt>
    <dgm:pt modelId="{8FEC50EE-C2C5-48D6-BBA4-DDD0E9307331}" type="pres">
      <dgm:prSet presAssocID="{CE04FE63-4866-48EB-9EEB-6B868139DC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8B3984-969A-4223-A1A9-347423185C66}" type="pres">
      <dgm:prSet presAssocID="{43E19B74-5D46-4C48-805E-A28733F93429}" presName="spacer" presStyleCnt="0"/>
      <dgm:spPr/>
    </dgm:pt>
    <dgm:pt modelId="{F48C9A75-2990-4FD3-85C9-101D2DA61328}" type="pres">
      <dgm:prSet presAssocID="{16836ADA-7931-4D04-8204-CC6C119A11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65C5493-61C1-4CA0-A3B6-83216B1EC396}" type="presOf" srcId="{16836ADA-7931-4D04-8204-CC6C119A11D2}" destId="{F48C9A75-2990-4FD3-85C9-101D2DA61328}" srcOrd="0" destOrd="0" presId="urn:microsoft.com/office/officeart/2005/8/layout/vList2"/>
    <dgm:cxn modelId="{719331AE-A148-4155-995F-788FDAC00051}" srcId="{1EC22B39-CF83-4567-9AE4-99C8E146A494}" destId="{AB0F7BC6-4E57-4E96-B3BF-3F3E6DE52EED}" srcOrd="0" destOrd="0" parTransId="{AD27C68A-03B8-4210-A31F-4CE18460B575}" sibTransId="{64FD7A5D-4A59-4440-B599-C83D464EE76D}"/>
    <dgm:cxn modelId="{7A0E9B78-41D2-4C69-889D-4093FD763A0F}" type="presOf" srcId="{1EC22B39-CF83-4567-9AE4-99C8E146A494}" destId="{17D5E29C-351F-47D8-98B3-DB1967C9FAC1}" srcOrd="0" destOrd="0" presId="urn:microsoft.com/office/officeart/2005/8/layout/vList2"/>
    <dgm:cxn modelId="{D8ADF686-A55F-4973-BA66-FB73AA15441E}" type="presOf" srcId="{CE04FE63-4866-48EB-9EEB-6B868139DCF4}" destId="{8FEC50EE-C2C5-48D6-BBA4-DDD0E9307331}" srcOrd="0" destOrd="0" presId="urn:microsoft.com/office/officeart/2005/8/layout/vList2"/>
    <dgm:cxn modelId="{2D462A3C-65BB-4A71-B088-EA4C9300B3B0}" type="presOf" srcId="{093F300E-8072-4268-9C0F-161610328768}" destId="{90DCD9F9-F668-440B-8C7B-3B4D73E155A2}" srcOrd="0" destOrd="0" presId="urn:microsoft.com/office/officeart/2005/8/layout/vList2"/>
    <dgm:cxn modelId="{1760B88D-9D18-4431-A8E4-906DE008C00E}" srcId="{1EC22B39-CF83-4567-9AE4-99C8E146A494}" destId="{CE04FE63-4866-48EB-9EEB-6B868139DCF4}" srcOrd="2" destOrd="0" parTransId="{B5986E9D-4345-4F26-8E5D-ECCD89F3A30F}" sibTransId="{43E19B74-5D46-4C48-805E-A28733F93429}"/>
    <dgm:cxn modelId="{70C3FAAD-CA48-4103-A164-1DDFAF9FCB8D}" type="presOf" srcId="{AB0F7BC6-4E57-4E96-B3BF-3F3E6DE52EED}" destId="{42C8218B-4CC8-4A0C-9FA6-63B03EF3AC75}" srcOrd="0" destOrd="0" presId="urn:microsoft.com/office/officeart/2005/8/layout/vList2"/>
    <dgm:cxn modelId="{B5EE3A6D-2CCD-475F-9C13-A81D9FC46502}" srcId="{1EC22B39-CF83-4567-9AE4-99C8E146A494}" destId="{093F300E-8072-4268-9C0F-161610328768}" srcOrd="1" destOrd="0" parTransId="{8A82975B-FD19-446B-8B4D-9A649DBCB04F}" sibTransId="{D9456979-B0FD-4D74-852A-4D000712C51E}"/>
    <dgm:cxn modelId="{70AB4B9C-4B74-4309-865F-4C71D09BEA9E}" srcId="{1EC22B39-CF83-4567-9AE4-99C8E146A494}" destId="{16836ADA-7931-4D04-8204-CC6C119A11D2}" srcOrd="3" destOrd="0" parTransId="{0E97B6DA-2F32-466D-AB18-25AC96B20562}" sibTransId="{B09AA962-91CD-4E9A-9811-C169D100D0F5}"/>
    <dgm:cxn modelId="{7C375EAE-9298-4A14-836E-D88D1A36C6B6}" type="presParOf" srcId="{17D5E29C-351F-47D8-98B3-DB1967C9FAC1}" destId="{42C8218B-4CC8-4A0C-9FA6-63B03EF3AC75}" srcOrd="0" destOrd="0" presId="urn:microsoft.com/office/officeart/2005/8/layout/vList2"/>
    <dgm:cxn modelId="{440BA31A-A2E8-4A0A-AB5E-4864450E83B2}" type="presParOf" srcId="{17D5E29C-351F-47D8-98B3-DB1967C9FAC1}" destId="{6E5F3F30-AB68-4F45-814D-2B34177C22B7}" srcOrd="1" destOrd="0" presId="urn:microsoft.com/office/officeart/2005/8/layout/vList2"/>
    <dgm:cxn modelId="{3D8F1454-15EE-48F5-A5CD-3EDADCE474E6}" type="presParOf" srcId="{17D5E29C-351F-47D8-98B3-DB1967C9FAC1}" destId="{90DCD9F9-F668-440B-8C7B-3B4D73E155A2}" srcOrd="2" destOrd="0" presId="urn:microsoft.com/office/officeart/2005/8/layout/vList2"/>
    <dgm:cxn modelId="{84F95635-D8BB-4C02-8C26-34A55B3D0F73}" type="presParOf" srcId="{17D5E29C-351F-47D8-98B3-DB1967C9FAC1}" destId="{99789A3D-7FD7-46EA-A126-2C6ABE95BE1B}" srcOrd="3" destOrd="0" presId="urn:microsoft.com/office/officeart/2005/8/layout/vList2"/>
    <dgm:cxn modelId="{E53A9A3B-FD14-43A4-8A52-2B111B1FF455}" type="presParOf" srcId="{17D5E29C-351F-47D8-98B3-DB1967C9FAC1}" destId="{8FEC50EE-C2C5-48D6-BBA4-DDD0E9307331}" srcOrd="4" destOrd="0" presId="urn:microsoft.com/office/officeart/2005/8/layout/vList2"/>
    <dgm:cxn modelId="{E895F4D1-5E70-41A8-866F-5ED080B9ECD1}" type="presParOf" srcId="{17D5E29C-351F-47D8-98B3-DB1967C9FAC1}" destId="{CE8B3984-969A-4223-A1A9-347423185C66}" srcOrd="5" destOrd="0" presId="urn:microsoft.com/office/officeart/2005/8/layout/vList2"/>
    <dgm:cxn modelId="{BB05FF9A-632C-49E8-B72D-0019B66D166C}" type="presParOf" srcId="{17D5E29C-351F-47D8-98B3-DB1967C9FAC1}" destId="{F48C9A75-2990-4FD3-85C9-101D2DA61328}" srcOrd="6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5F8014-140D-47BC-B6F1-2C350F5579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49300"/>
            <a:ext cx="66548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877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9AFE01-C37D-4DAC-B553-1E6079F44C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8985D6-4C39-46D3-8B49-3ACAEC61C453}" type="slidenum">
              <a:rPr lang="sl-SI" smtClean="0"/>
              <a:pPr/>
              <a:t>1</a:t>
            </a:fld>
            <a:endParaRPr lang="sl-SI" smtClean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0"/>
            <a:ext cx="1849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463404"/>
            <a:ext cx="8280400" cy="2160984"/>
          </a:xfrm>
        </p:spPr>
        <p:txBody>
          <a:bodyPr anchor="t"/>
          <a:lstStyle>
            <a:lvl1pPr>
              <a:defRPr sz="3000">
                <a:solidFill>
                  <a:srgbClr val="959CA1"/>
                </a:solidFill>
              </a:defRPr>
            </a:lvl1pPr>
          </a:lstStyle>
          <a:p>
            <a:pPr lvl="0"/>
            <a:r>
              <a:rPr lang="sl-SI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95288" y="9715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86288" y="9715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  <a:p>
            <a:pPr>
              <a:defRPr/>
            </a:pPr>
            <a:r>
              <a:rPr lang="sl-SI"/>
              <a:t>   </a:t>
            </a:r>
            <a:r>
              <a:rPr lang="sl-SI">
                <a:solidFill>
                  <a:srgbClr val="221E1F"/>
                </a:solidFill>
              </a:rPr>
              <a:t>  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465138"/>
            <a:ext cx="68072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715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2052" name="Line 5"/>
          <p:cNvSpPr>
            <a:spLocks noChangeShapeType="1"/>
          </p:cNvSpPr>
          <p:nvPr userDrawn="1"/>
        </p:nvSpPr>
        <p:spPr bwMode="auto">
          <a:xfrm>
            <a:off x="468313" y="411163"/>
            <a:ext cx="669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141288"/>
            <a:ext cx="680561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  <p:sp>
        <p:nvSpPr>
          <p:cNvPr id="2057" name="Oval 11"/>
          <p:cNvSpPr>
            <a:spLocks noChangeAspect="1" noChangeArrowheads="1"/>
          </p:cNvSpPr>
          <p:nvPr userDrawn="1"/>
        </p:nvSpPr>
        <p:spPr bwMode="auto">
          <a:xfrm>
            <a:off x="8618538" y="2370138"/>
            <a:ext cx="525462" cy="3952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2" name="PoljeZBesedilom 1"/>
          <p:cNvSpPr txBox="1"/>
          <p:nvPr userDrawn="1"/>
        </p:nvSpPr>
        <p:spPr>
          <a:xfrm>
            <a:off x="8618538" y="2414588"/>
            <a:ext cx="52546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343B3696-8218-49DD-B91E-0990AF262FA4}" type="slidenum">
              <a:rPr lang="sl-SI" sz="14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sl-SI" sz="1400" dirty="0">
              <a:solidFill>
                <a:schemeClr val="bg1"/>
              </a:solidFill>
            </a:endParaRPr>
          </a:p>
        </p:txBody>
      </p:sp>
      <p:pic>
        <p:nvPicPr>
          <p:cNvPr id="1032" name="Slika 2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0"/>
            <a:ext cx="18494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9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221E1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5562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5562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400">
          <a:solidFill>
            <a:srgbClr val="5562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1600">
          <a:solidFill>
            <a:srgbClr val="5562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1600">
          <a:solidFill>
            <a:srgbClr val="55626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1600">
          <a:solidFill>
            <a:srgbClr val="55626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1600">
          <a:solidFill>
            <a:srgbClr val="55626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1600">
          <a:solidFill>
            <a:srgbClr val="55626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1600">
          <a:solidFill>
            <a:srgbClr val="55626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i/url?sa=i&amp;rct=j&amp;q=&amp;esrc=s&amp;frm=1&amp;source=images&amp;cd=&amp;cad=rja&amp;uact=8&amp;ved=0CAcQjRw&amp;url=http://www.uni-watch.com/2015/01/19/monday-morning-uni-watch-147/&amp;ei=6_dWVZPjCYTzUsDsgYgN&amp;psig=AFQjCNGY6q6uCO72T4iKPHuVBZN5DMnvCQ&amp;ust=14318493110908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PoljeZBesedilom 1"/>
          <p:cNvSpPr txBox="1">
            <a:spLocks noChangeArrowheads="1"/>
          </p:cNvSpPr>
          <p:nvPr/>
        </p:nvSpPr>
        <p:spPr bwMode="auto">
          <a:xfrm>
            <a:off x="6958013" y="4684713"/>
            <a:ext cx="218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Ljubljana, maj 2015</a:t>
            </a:r>
          </a:p>
        </p:txBody>
      </p:sp>
      <p:sp>
        <p:nvSpPr>
          <p:cNvPr id="12290" name="Naslov 2"/>
          <p:cNvSpPr>
            <a:spLocks noGrp="1"/>
          </p:cNvSpPr>
          <p:nvPr>
            <p:ph type="ctrTitle"/>
          </p:nvPr>
        </p:nvSpPr>
        <p:spPr>
          <a:xfrm>
            <a:off x="344488" y="520700"/>
            <a:ext cx="8280400" cy="774700"/>
          </a:xfrm>
        </p:spPr>
        <p:txBody>
          <a:bodyPr/>
          <a:lstStyle/>
          <a:p>
            <a:r>
              <a:rPr lang="sl-SI" sz="2400" smtClean="0"/>
              <a:t>VPLIV NAPREDNIH TEHNOLOGIJ NA </a:t>
            </a:r>
            <a:br>
              <a:rPr lang="sl-SI" sz="2400" smtClean="0"/>
            </a:br>
            <a:r>
              <a:rPr lang="sl-SI" sz="2400" smtClean="0"/>
              <a:t>PROIZVODNE PROCESE PRIHODNOSTI</a:t>
            </a:r>
            <a:r>
              <a:rPr lang="sl-SI" sz="2400" smtClean="0">
                <a:solidFill>
                  <a:srgbClr val="221E1F"/>
                </a:solidFill>
              </a:rPr>
              <a:t/>
            </a:r>
            <a:br>
              <a:rPr lang="sl-SI" sz="2400" smtClean="0">
                <a:solidFill>
                  <a:srgbClr val="221E1F"/>
                </a:solidFill>
              </a:rPr>
            </a:br>
            <a:r>
              <a:rPr lang="sl-SI" sz="2000" smtClean="0">
                <a:solidFill>
                  <a:srgbClr val="FF0000"/>
                </a:solidFill>
              </a:rPr>
              <a:t/>
            </a:r>
            <a:br>
              <a:rPr lang="sl-SI" sz="2000" smtClean="0">
                <a:solidFill>
                  <a:srgbClr val="FF0000"/>
                </a:solidFill>
              </a:rPr>
            </a:br>
            <a:r>
              <a:rPr lang="sl-SI" sz="2000" smtClean="0">
                <a:solidFill>
                  <a:srgbClr val="FF0000"/>
                </a:solidFill>
              </a:rPr>
              <a:t/>
            </a:r>
            <a:br>
              <a:rPr lang="sl-SI" sz="2000" smtClean="0">
                <a:solidFill>
                  <a:srgbClr val="FF0000"/>
                </a:solidFill>
              </a:rPr>
            </a:br>
            <a:r>
              <a:rPr lang="sl-SI" sz="2000" smtClean="0">
                <a:solidFill>
                  <a:srgbClr val="FF0000"/>
                </a:solidFill>
              </a:rPr>
              <a:t/>
            </a:r>
            <a:br>
              <a:rPr lang="sl-SI" sz="2000" smtClean="0">
                <a:solidFill>
                  <a:srgbClr val="FF0000"/>
                </a:solidFill>
              </a:rPr>
            </a:br>
            <a:r>
              <a:rPr lang="sl-SI" sz="2000" smtClean="0">
                <a:solidFill>
                  <a:srgbClr val="FF0000"/>
                </a:solidFill>
              </a:rPr>
              <a:t/>
            </a:r>
            <a:br>
              <a:rPr lang="sl-SI" sz="2000" smtClean="0">
                <a:solidFill>
                  <a:srgbClr val="FF0000"/>
                </a:solidFill>
              </a:rPr>
            </a:br>
            <a:r>
              <a:rPr lang="sl-SI" sz="2000" smtClean="0">
                <a:solidFill>
                  <a:srgbClr val="FF0000"/>
                </a:solidFill>
              </a:rPr>
              <a:t>				</a:t>
            </a:r>
            <a:endParaRPr lang="sl-SI" sz="2000" smtClean="0"/>
          </a:p>
        </p:txBody>
      </p:sp>
      <p:pic>
        <p:nvPicPr>
          <p:cNvPr id="12291" name="Picture 2" descr="C:\Users\drofelnikd\Desktop\Film za euroblech 2012\20121018_123527.jpg"/>
          <p:cNvPicPr>
            <a:picLocks noChangeAspect="1" noChangeArrowheads="1"/>
          </p:cNvPicPr>
          <p:nvPr/>
        </p:nvPicPr>
        <p:blipFill>
          <a:blip r:embed="rId3"/>
          <a:srcRect l="1369" t="10866" r="2191" b="12421"/>
          <a:stretch>
            <a:fillRect/>
          </a:stretch>
        </p:blipFill>
        <p:spPr bwMode="auto">
          <a:xfrm>
            <a:off x="1109663" y="1535113"/>
            <a:ext cx="67484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PoljeZBesedilom 1"/>
          <p:cNvSpPr txBox="1">
            <a:spLocks noChangeArrowheads="1"/>
          </p:cNvSpPr>
          <p:nvPr/>
        </p:nvSpPr>
        <p:spPr bwMode="auto">
          <a:xfrm>
            <a:off x="0" y="4684713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Blaž Nardin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HVALA ZA POZORNOST</a:t>
            </a:r>
          </a:p>
          <a:p>
            <a:pPr marL="0" indent="0">
              <a:buFont typeface="Arial" charset="0"/>
              <a:buNone/>
              <a:defRPr/>
            </a:pPr>
            <a:endParaRPr lang="sl-SI" dirty="0"/>
          </a:p>
          <a:p>
            <a:pPr marL="0" indent="0">
              <a:buFont typeface="Arial" charset="0"/>
              <a:buNone/>
              <a:defRPr/>
            </a:pPr>
            <a:endParaRPr lang="sl-SI" dirty="0" smtClean="0"/>
          </a:p>
          <a:p>
            <a:pPr marL="0" indent="0">
              <a:buFont typeface="Arial" charset="0"/>
              <a:buNone/>
              <a:defRPr/>
            </a:pPr>
            <a:r>
              <a:rPr lang="sl-SI" dirty="0" smtClean="0"/>
              <a:t>Blaž Nardin</a:t>
            </a:r>
          </a:p>
          <a:p>
            <a:pPr marL="0" indent="0">
              <a:buFont typeface="Arial" charset="0"/>
              <a:buNone/>
              <a:defRPr/>
            </a:pPr>
            <a:r>
              <a:rPr lang="sl-SI" dirty="0" smtClean="0"/>
              <a:t>Gorenje Orodjarna d.o.o.</a:t>
            </a:r>
            <a:endParaRPr lang="sl-SI" dirty="0"/>
          </a:p>
        </p:txBody>
      </p:sp>
      <p:sp>
        <p:nvSpPr>
          <p:cNvPr id="22531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Ključni podatki – proizvodne tehnologije</a:t>
            </a: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EU 27</a:t>
            </a:r>
          </a:p>
          <a:p>
            <a:pPr lvl="1"/>
            <a:r>
              <a:rPr lang="sl-SI" smtClean="0"/>
              <a:t>Več kot 2 milijona podjetij se ukvarja s proizvodnimi tehnologijami</a:t>
            </a:r>
          </a:p>
          <a:p>
            <a:pPr lvl="1"/>
            <a:r>
              <a:rPr lang="sl-SI" smtClean="0"/>
              <a:t>6.400 milijard € prihodkov (15% celotnega BDP)</a:t>
            </a:r>
          </a:p>
          <a:p>
            <a:pPr lvl="1"/>
            <a:r>
              <a:rPr lang="sl-SI" smtClean="0"/>
              <a:t>31 milijonov ljudi se ukvarja s proizvodnimi tehnologijami</a:t>
            </a:r>
          </a:p>
        </p:txBody>
      </p:sp>
      <p:sp>
        <p:nvSpPr>
          <p:cNvPr id="14339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 l="23611" t="19061" r="1778" b="32149"/>
          <a:stretch>
            <a:fillRect/>
          </a:stretch>
        </p:blipFill>
        <p:spPr bwMode="auto">
          <a:xfrm>
            <a:off x="1143000" y="2792413"/>
            <a:ext cx="6392863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PoljeZBesedilom 5"/>
          <p:cNvSpPr txBox="1">
            <a:spLocks noChangeArrowheads="1"/>
          </p:cNvSpPr>
          <p:nvPr/>
        </p:nvSpPr>
        <p:spPr bwMode="auto">
          <a:xfrm>
            <a:off x="6762750" y="2990850"/>
            <a:ext cx="688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/>
              <a:t>EFFRA</a:t>
            </a:r>
          </a:p>
        </p:txBody>
      </p:sp>
      <p:sp>
        <p:nvSpPr>
          <p:cNvPr id="7" name="Elipsa 6"/>
          <p:cNvSpPr/>
          <p:nvPr/>
        </p:nvSpPr>
        <p:spPr>
          <a:xfrm>
            <a:off x="2932113" y="3409950"/>
            <a:ext cx="141287" cy="1087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>
          <a:xfrm>
            <a:off x="357188" y="465138"/>
            <a:ext cx="7451725" cy="382587"/>
          </a:xfrm>
        </p:spPr>
        <p:txBody>
          <a:bodyPr/>
          <a:lstStyle/>
          <a:p>
            <a:r>
              <a:rPr lang="sl-SI" smtClean="0"/>
              <a:t>Ključni podatki za kovinsko predelovalno industrijo</a:t>
            </a:r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>
          <a:xfrm>
            <a:off x="387350" y="996950"/>
            <a:ext cx="8229600" cy="3394075"/>
          </a:xfrm>
        </p:spPr>
        <p:txBody>
          <a:bodyPr/>
          <a:lstStyle/>
          <a:p>
            <a:r>
              <a:rPr lang="sl-SI" smtClean="0"/>
              <a:t>Slovenija:</a:t>
            </a:r>
          </a:p>
          <a:p>
            <a:pPr lvl="1"/>
            <a:r>
              <a:rPr lang="sl-SI" smtClean="0"/>
              <a:t>~2.700 ali 38% vseh proizvodnih subjektov </a:t>
            </a:r>
          </a:p>
          <a:p>
            <a:pPr lvl="1"/>
            <a:r>
              <a:rPr lang="sl-SI" smtClean="0"/>
              <a:t>~53.000 ali 33% vseh delovnih </a:t>
            </a:r>
          </a:p>
          <a:p>
            <a:pPr lvl="1"/>
            <a:r>
              <a:rPr lang="sl-SI" smtClean="0"/>
              <a:t>Ustvari več kot 65% slovenskega izvoza</a:t>
            </a:r>
          </a:p>
          <a:p>
            <a:pPr lvl="1"/>
            <a:endParaRPr lang="sl-SI" smtClean="0"/>
          </a:p>
          <a:p>
            <a:r>
              <a:rPr lang="sl-SI" smtClean="0"/>
              <a:t>Ključna naloga je izpolnjevati potrebe kupcev in ostati konkurenčen!!!</a:t>
            </a:r>
          </a:p>
          <a:p>
            <a:endParaRPr lang="sl-SI" smtClean="0"/>
          </a:p>
          <a:p>
            <a:r>
              <a:rPr lang="sl-SI" smtClean="0"/>
              <a:t>Usmerjenost v razvoj novih tehnologij in orodij in upoštevati multiplikacijski učinek </a:t>
            </a:r>
          </a:p>
          <a:p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</p:txBody>
      </p:sp>
      <p:sp>
        <p:nvSpPr>
          <p:cNvPr id="15363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How low can you go?</a:t>
            </a: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  <a:p>
            <a:endParaRPr lang="sl-SI" smtClean="0"/>
          </a:p>
          <a:p>
            <a:r>
              <a:rPr lang="sl-SI" smtClean="0"/>
              <a:t>Nepravilno vprašanje…..</a:t>
            </a:r>
          </a:p>
          <a:p>
            <a:endParaRPr lang="sl-SI" smtClean="0"/>
          </a:p>
          <a:p>
            <a:r>
              <a:rPr lang="sl-SI" smtClean="0"/>
              <a:t>Kako nizko lahko gremo, da podpremo TRL 9?</a:t>
            </a:r>
          </a:p>
          <a:p>
            <a:endParaRPr lang="sl-SI" smtClean="0"/>
          </a:p>
          <a:p>
            <a:r>
              <a:rPr lang="sl-SI" smtClean="0"/>
              <a:t>Proizvodno zanimivi so TRL 6 in več</a:t>
            </a:r>
          </a:p>
          <a:p>
            <a:endParaRPr lang="sl-SI" smtClean="0"/>
          </a:p>
          <a:p>
            <a:endParaRPr lang="sl-SI" smtClean="0"/>
          </a:p>
        </p:txBody>
      </p:sp>
      <p:sp>
        <p:nvSpPr>
          <p:cNvPr id="16387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1454" t="10129" r="66960" b="2092"/>
          <a:stretch>
            <a:fillRect/>
          </a:stretch>
        </p:blipFill>
        <p:spPr bwMode="auto">
          <a:xfrm>
            <a:off x="6276975" y="903288"/>
            <a:ext cx="228758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se nahaja nižje na TRL lestvici?</a:t>
            </a:r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Večina novih tehnologij se nahaja med TRL 3 in 8 v različnih fazah razvoja</a:t>
            </a:r>
          </a:p>
          <a:p>
            <a:pPr lvl="1"/>
            <a:r>
              <a:rPr lang="sl-SI" smtClean="0"/>
              <a:t>Personalizacijske tehnologije</a:t>
            </a:r>
          </a:p>
          <a:p>
            <a:pPr lvl="1"/>
            <a:r>
              <a:rPr lang="sl-SI" smtClean="0"/>
              <a:t>Napredne tehnologije spajanja in montaže</a:t>
            </a:r>
          </a:p>
          <a:p>
            <a:pPr lvl="1"/>
            <a:r>
              <a:rPr lang="sl-SI" smtClean="0"/>
              <a:t>Avtomatizacija proizvodnih tehnologij, kjer danes to ni mogoče</a:t>
            </a:r>
          </a:p>
          <a:p>
            <a:pPr lvl="1"/>
            <a:r>
              <a:rPr lang="sl-SI" smtClean="0"/>
              <a:t>Proizvodnja novih materialov</a:t>
            </a:r>
          </a:p>
          <a:p>
            <a:pPr lvl="1"/>
            <a:r>
              <a:rPr lang="sl-SI" smtClean="0"/>
              <a:t>Nove tehnologije površinskih zaščit</a:t>
            </a:r>
          </a:p>
          <a:p>
            <a:pPr lvl="1"/>
            <a:r>
              <a:rPr lang="sl-SI" smtClean="0"/>
              <a:t>Uvedba inteligence v industrijske procese</a:t>
            </a:r>
          </a:p>
          <a:p>
            <a:pPr lvl="1"/>
            <a:r>
              <a:rPr lang="sl-SI" smtClean="0"/>
              <a:t>Nove tehnologije dodajanja materiala</a:t>
            </a:r>
          </a:p>
          <a:p>
            <a:pPr lvl="1"/>
            <a:r>
              <a:rPr lang="sl-SI" smtClean="0"/>
              <a:t>Optimizacija tehnologij z odvzemanjem materiala</a:t>
            </a:r>
          </a:p>
          <a:p>
            <a:pPr lvl="1"/>
            <a:r>
              <a:rPr lang="sl-SI" smtClean="0"/>
              <a:t>…</a:t>
            </a:r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</p:txBody>
      </p:sp>
      <p:sp>
        <p:nvSpPr>
          <p:cNvPr id="17411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Personalizacija proizvodnje</a:t>
            </a:r>
          </a:p>
        </p:txBody>
      </p:sp>
      <p:sp>
        <p:nvSpPr>
          <p:cNvPr id="18434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  <p:pic>
        <p:nvPicPr>
          <p:cNvPr id="18435" name="Picture 2" descr="https://pbs.twimg.com/media/B7sEICKCMAI4ohV.jpg:lar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2994025"/>
            <a:ext cx="38306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Razvoj tehnologij</a:t>
            </a:r>
          </a:p>
          <a:p>
            <a:pPr lvl="1"/>
            <a:r>
              <a:rPr lang="sl-SI" smtClean="0"/>
              <a:t>Lasersko procesiranje</a:t>
            </a:r>
          </a:p>
          <a:p>
            <a:pPr lvl="1"/>
            <a:r>
              <a:rPr lang="sl-SI" smtClean="0"/>
              <a:t>Tehnologije z dodajanjem materiala</a:t>
            </a:r>
          </a:p>
          <a:p>
            <a:pPr lvl="1"/>
            <a:r>
              <a:rPr lang="sl-SI" smtClean="0"/>
              <a:t>Modularno orodjarstvo</a:t>
            </a:r>
          </a:p>
          <a:p>
            <a:pPr lvl="1"/>
            <a:r>
              <a:rPr lang="sl-SI" smtClean="0"/>
              <a:t>Izdelava brez orodij</a:t>
            </a:r>
          </a:p>
          <a:p>
            <a:pPr lvl="1"/>
            <a:r>
              <a:rPr lang="sl-SI" smtClean="0"/>
              <a:t>Preoblikovanje na končno mero</a:t>
            </a:r>
          </a:p>
          <a:p>
            <a:pPr lvl="1"/>
            <a:r>
              <a:rPr lang="sl-SI" smtClean="0"/>
              <a:t>Površinske zaščite</a:t>
            </a:r>
          </a:p>
          <a:p>
            <a:pPr lvl="1"/>
            <a:r>
              <a:rPr lang="sl-SI" smtClean="0"/>
              <a:t>Novi materiali</a:t>
            </a:r>
          </a:p>
          <a:p>
            <a:endParaRPr lang="sl-SI" smtClean="0"/>
          </a:p>
          <a:p>
            <a:r>
              <a:rPr lang="sl-SI" smtClean="0"/>
              <a:t>Ključ: </a:t>
            </a:r>
            <a:r>
              <a:rPr lang="sl-SI" b="1" smtClean="0"/>
              <a:t>hitrost od zahteve do produkta</a:t>
            </a:r>
          </a:p>
          <a:p>
            <a:pPr lvl="1"/>
            <a:endParaRPr lang="sl-SI" smtClean="0"/>
          </a:p>
          <a:p>
            <a:endParaRPr lang="sl-SI" smtClean="0"/>
          </a:p>
          <a:p>
            <a:endParaRPr lang="sl-SI" smtClean="0"/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>
          <a:xfrm>
            <a:off x="423863" y="596900"/>
            <a:ext cx="6807200" cy="382588"/>
          </a:xfrm>
        </p:spPr>
        <p:txBody>
          <a:bodyPr/>
          <a:lstStyle/>
          <a:p>
            <a:r>
              <a:rPr lang="sl-SI" smtClean="0"/>
              <a:t>Napredne tehnologije spajanja in montaže za masovno proizvodnjo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Primer orodja za proizvodnjo plastičnih izdelkov z dodano funkcijo montaže, </a:t>
            </a:r>
            <a:r>
              <a:rPr lang="sl-SI" dirty="0" err="1" smtClean="0"/>
              <a:t>senzorike</a:t>
            </a:r>
            <a:r>
              <a:rPr lang="sl-SI" dirty="0" smtClean="0"/>
              <a:t> in aktuatorjev</a:t>
            </a:r>
          </a:p>
          <a:p>
            <a:pPr>
              <a:defRPr/>
            </a:pPr>
            <a:endParaRPr lang="sl-SI" dirty="0"/>
          </a:p>
          <a:p>
            <a:pPr marL="0" indent="0">
              <a:buFont typeface="Arial" charset="0"/>
              <a:buNone/>
              <a:defRPr/>
            </a:pPr>
            <a:endParaRPr lang="sl-SI" dirty="0"/>
          </a:p>
          <a:p>
            <a:pPr>
              <a:defRPr/>
            </a:pPr>
            <a:endParaRPr lang="sl-SI" dirty="0"/>
          </a:p>
        </p:txBody>
      </p:sp>
      <p:pic>
        <p:nvPicPr>
          <p:cNvPr id="19459" name="Picture 2" descr="D:\Moji_Dokumenti\Gorenje_orodjarna_direktor\slike\slike_orodij\08042011004.jpg"/>
          <p:cNvPicPr>
            <a:picLocks noChangeAspect="1" noChangeArrowheads="1"/>
          </p:cNvPicPr>
          <p:nvPr/>
        </p:nvPicPr>
        <p:blipFill>
          <a:blip r:embed="rId2"/>
          <a:srcRect t="16949" b="8948"/>
          <a:stretch>
            <a:fillRect/>
          </a:stretch>
        </p:blipFill>
        <p:spPr bwMode="auto">
          <a:xfrm>
            <a:off x="2314575" y="2111375"/>
            <a:ext cx="47545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Uvedba inteligence v proizvodne procese</a:t>
            </a:r>
          </a:p>
        </p:txBody>
      </p:sp>
      <p:sp>
        <p:nvSpPr>
          <p:cNvPr id="6" name="Desna puščica 5"/>
          <p:cNvSpPr/>
          <p:nvPr/>
        </p:nvSpPr>
        <p:spPr>
          <a:xfrm rot="18348783">
            <a:off x="1121569" y="2693194"/>
            <a:ext cx="112236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483" name="PoljeZBesedilom 6"/>
          <p:cNvSpPr txBox="1">
            <a:spLocks noChangeArrowheads="1"/>
          </p:cNvSpPr>
          <p:nvPr/>
        </p:nvSpPr>
        <p:spPr bwMode="auto">
          <a:xfrm rot="-3240000">
            <a:off x="894557" y="2518569"/>
            <a:ext cx="1354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/>
              <a:t>Meritve procesov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092325" y="1482725"/>
            <a:ext cx="74613" cy="141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243138" y="2425700"/>
            <a:ext cx="2890837" cy="36988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l-SI" dirty="0"/>
              <a:t>Podatki za „in-line“ analize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243138" y="1573213"/>
            <a:ext cx="3262312" cy="36988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sl-SI" dirty="0"/>
              <a:t>Podatki za dolgoročne analize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 rot="18372710">
            <a:off x="2468563" y="3413125"/>
            <a:ext cx="1558925" cy="460375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sl-SI" sz="1200" dirty="0"/>
              <a:t>Podatki za povratno</a:t>
            </a:r>
          </a:p>
          <a:p>
            <a:pPr algn="ctr">
              <a:defRPr/>
            </a:pPr>
            <a:r>
              <a:rPr lang="sl-SI" sz="1200" dirty="0"/>
              <a:t>p</a:t>
            </a:r>
            <a:r>
              <a:rPr lang="sl-SI" sz="1200" dirty="0"/>
              <a:t>ovezavo v procese</a:t>
            </a:r>
            <a:endParaRPr lang="sl-SI" sz="1200" dirty="0"/>
          </a:p>
        </p:txBody>
      </p:sp>
      <p:sp>
        <p:nvSpPr>
          <p:cNvPr id="12" name="Lok 11"/>
          <p:cNvSpPr/>
          <p:nvPr/>
        </p:nvSpPr>
        <p:spPr>
          <a:xfrm rot="6216528">
            <a:off x="1384301" y="2160587"/>
            <a:ext cx="2355850" cy="1222375"/>
          </a:xfrm>
          <a:prstGeom prst="arc">
            <a:avLst>
              <a:gd name="adj1" fmla="val 16200000"/>
              <a:gd name="adj2" fmla="val 21398195"/>
            </a:avLst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Desna puščica 12"/>
          <p:cNvSpPr/>
          <p:nvPr/>
        </p:nvSpPr>
        <p:spPr>
          <a:xfrm rot="861690">
            <a:off x="5353050" y="1990725"/>
            <a:ext cx="9874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Magnetni disk 13"/>
          <p:cNvSpPr/>
          <p:nvPr/>
        </p:nvSpPr>
        <p:spPr>
          <a:xfrm>
            <a:off x="6664325" y="2136775"/>
            <a:ext cx="650875" cy="852488"/>
          </a:xfrm>
          <a:prstGeom prst="flowChartMagneticDisk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600" dirty="0"/>
              <a:t>ERP</a:t>
            </a:r>
            <a:endParaRPr lang="sl-SI" sz="1600" dirty="0"/>
          </a:p>
        </p:txBody>
      </p:sp>
      <p:sp>
        <p:nvSpPr>
          <p:cNvPr id="16" name="Desna puščica 15"/>
          <p:cNvSpPr/>
          <p:nvPr/>
        </p:nvSpPr>
        <p:spPr>
          <a:xfrm rot="20610890">
            <a:off x="5354638" y="1390650"/>
            <a:ext cx="9874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Oblak 14"/>
          <p:cNvSpPr/>
          <p:nvPr/>
        </p:nvSpPr>
        <p:spPr>
          <a:xfrm>
            <a:off x="6467475" y="839788"/>
            <a:ext cx="2092325" cy="898525"/>
          </a:xfrm>
          <a:prstGeom prst="cloud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 err="1"/>
              <a:t>Cloud</a:t>
            </a:r>
            <a:r>
              <a:rPr lang="sl-SI" dirty="0"/>
              <a:t> </a:t>
            </a:r>
            <a:r>
              <a:rPr lang="sl-SI" dirty="0" err="1"/>
              <a:t>computing</a:t>
            </a:r>
            <a:endParaRPr lang="sl-SI" dirty="0"/>
          </a:p>
        </p:txBody>
      </p:sp>
      <p:sp>
        <p:nvSpPr>
          <p:cNvPr id="17" name="Puščica dol 16"/>
          <p:cNvSpPr/>
          <p:nvPr/>
        </p:nvSpPr>
        <p:spPr>
          <a:xfrm>
            <a:off x="7513638" y="1738313"/>
            <a:ext cx="155575" cy="1598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6565900" y="3336925"/>
            <a:ext cx="1993900" cy="6858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/>
              <a:t>Sinteza &amp; kalibracija</a:t>
            </a:r>
            <a:endParaRPr lang="sl-SI" dirty="0"/>
          </a:p>
        </p:txBody>
      </p:sp>
      <p:cxnSp>
        <p:nvCxnSpPr>
          <p:cNvPr id="20" name="Raven puščični povezovalnik 19"/>
          <p:cNvCxnSpPr>
            <a:stCxn id="14" idx="3"/>
          </p:cNvCxnSpPr>
          <p:nvPr/>
        </p:nvCxnSpPr>
        <p:spPr>
          <a:xfrm flipH="1">
            <a:off x="6989763" y="2989263"/>
            <a:ext cx="0" cy="347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4770438" y="4386263"/>
            <a:ext cx="2032000" cy="64611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sl-SI" dirty="0" err="1"/>
              <a:t>Optimirani</a:t>
            </a:r>
            <a:r>
              <a:rPr lang="sl-SI" dirty="0"/>
              <a:t> </a:t>
            </a:r>
          </a:p>
          <a:p>
            <a:pPr algn="ctr">
              <a:defRPr/>
            </a:pPr>
            <a:r>
              <a:rPr lang="sl-SI" dirty="0"/>
              <a:t>t</a:t>
            </a:r>
            <a:r>
              <a:rPr lang="sl-SI" dirty="0"/>
              <a:t>ehnološki podatki</a:t>
            </a:r>
            <a:endParaRPr lang="sl-SI" dirty="0"/>
          </a:p>
        </p:txBody>
      </p:sp>
      <p:sp>
        <p:nvSpPr>
          <p:cNvPr id="24" name="Lok 23"/>
          <p:cNvSpPr/>
          <p:nvPr/>
        </p:nvSpPr>
        <p:spPr>
          <a:xfrm rot="6216528">
            <a:off x="6276182" y="3282156"/>
            <a:ext cx="1462088" cy="1222375"/>
          </a:xfrm>
          <a:prstGeom prst="arc">
            <a:avLst>
              <a:gd name="adj1" fmla="val 16200000"/>
              <a:gd name="adj2" fmla="val 21398195"/>
            </a:avLst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2" name="Desna puščica 21"/>
          <p:cNvSpPr/>
          <p:nvPr/>
        </p:nvSpPr>
        <p:spPr>
          <a:xfrm flipH="1">
            <a:off x="2811463" y="4678363"/>
            <a:ext cx="1897062" cy="13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20499" name="Picture 9" descr="ms1"/>
          <p:cNvPicPr>
            <a:picLocks noChangeAspect="1" noChangeArrowheads="1"/>
          </p:cNvPicPr>
          <p:nvPr/>
        </p:nvPicPr>
        <p:blipFill>
          <a:blip r:embed="rId2"/>
          <a:srcRect b="30081"/>
          <a:stretch>
            <a:fillRect/>
          </a:stretch>
        </p:blipFill>
        <p:spPr bwMode="auto">
          <a:xfrm>
            <a:off x="0" y="3262313"/>
            <a:ext cx="19145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1" descr="m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2975"/>
            <a:ext cx="14827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Sporočilo Sloveniji</a:t>
            </a: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</p:nvPr>
        </p:nvGraphicFramePr>
        <p:xfrm>
          <a:off x="395288" y="9715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Ograda noge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/>
              <a:t>VPLIV NAPREDNIH TEHNOLOGIJ NA PROIZVODNE PROCESE PRIHODNOSTI</a:t>
            </a:r>
            <a:endParaRPr lang="sl-SI">
              <a:solidFill>
                <a:srgbClr val="221E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5127</TotalTime>
  <Words>319</Words>
  <Application>Microsoft Office PowerPoint</Application>
  <PresentationFormat>On-screen Show (16:9)</PresentationFormat>
  <Paragraphs>86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Predloga načrta</vt:lpstr>
      </vt:variant>
      <vt:variant>
        <vt:i4>3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1_Default Design</vt:lpstr>
      <vt:lpstr>1_Default Design</vt:lpstr>
      <vt:lpstr>1_Default Design</vt:lpstr>
      <vt:lpstr>VPLIV NAPREDNIH TEHNOLOGIJ NA  PROIZVODNE PROCESE PRIHODNOSTI         </vt:lpstr>
      <vt:lpstr>Ključni podatki – proizvodne tehnologije</vt:lpstr>
      <vt:lpstr>Ključni podatki za kovinsko predelovalno industrijo</vt:lpstr>
      <vt:lpstr>How low can you go?</vt:lpstr>
      <vt:lpstr>Kaj se nahaja nižje na TRL lestvici?</vt:lpstr>
      <vt:lpstr>Personalizacija proizvodnje</vt:lpstr>
      <vt:lpstr>Napredne tehnologije spajanja in montaže za masovno proizvodnjo</vt:lpstr>
      <vt:lpstr>Uvedba inteligence v proizvodne procese</vt:lpstr>
      <vt:lpstr>Sporočilo Sloveniji</vt:lpstr>
      <vt:lpstr>Diapozitiv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BLAZ NARDIN</dc:creator>
  <cp:lastModifiedBy>novkovic</cp:lastModifiedBy>
  <cp:revision>843</cp:revision>
  <cp:lastPrinted>2013-12-10T06:56:08Z</cp:lastPrinted>
  <dcterms:created xsi:type="dcterms:W3CDTF">1601-01-01T00:00:00Z</dcterms:created>
  <dcterms:modified xsi:type="dcterms:W3CDTF">2015-05-16T18:50:28Z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